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7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1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FD37D-5154-4CFE-A8E7-20657271733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ADF5D-5C39-485A-83B9-06E391C31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14400"/>
            <a:ext cx="6400800" cy="4724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ublic\Pictures\Sample Pictures\Hydrange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0" y="304801"/>
            <a:ext cx="457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8800" b="1" cap="all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স্বা</a:t>
            </a:r>
            <a:endParaRPr lang="en-US" sz="8800" b="1" cap="all" dirty="0" smtClean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8800" b="1" cap="all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গ</a:t>
            </a:r>
            <a:endParaRPr lang="en-US" sz="8800" b="1" cap="all" dirty="0" smtClean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8800" b="1" cap="all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ত</a:t>
            </a:r>
            <a:endParaRPr lang="en-US" sz="8800" b="1" cap="all" dirty="0" smtClean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8800" b="1" cap="all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ম</a:t>
            </a:r>
            <a:endParaRPr lang="en-US" sz="8800" dirty="0">
              <a:solidFill>
                <a:srgbClr val="FF0000"/>
              </a:solidFill>
            </a:endParaRPr>
          </a:p>
        </p:txBody>
      </p:sp>
      <p:pic>
        <p:nvPicPr>
          <p:cNvPr id="6" name="Picture 5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04800" y="5689675"/>
            <a:ext cx="9753600" cy="1426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3429000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			</a:t>
            </a:r>
          </a:p>
          <a:p>
            <a:pPr algn="ctr">
              <a:buNone/>
            </a:pPr>
            <a:r>
              <a:rPr lang="en-US" sz="6000" u="sng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cybiv‡jvPbv</a:t>
            </a:r>
            <a:r>
              <a:rPr lang="en-US" sz="6000" u="sng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>
              <a:buNone/>
            </a:pP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¨-ÔAÕ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kwU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>
              <a:buNone/>
            </a:pP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501985"/>
            <a:ext cx="9144000" cy="3416320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6000" u="sng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g~j¨vqb</a:t>
            </a:r>
            <a:r>
              <a:rPr lang="en-US" sz="6000" u="sng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</a:p>
          <a:p>
            <a:pPr algn="ctr">
              <a:buNone/>
            </a:pPr>
            <a:r>
              <a:rPr lang="en-US" sz="3600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3600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‡¤œv³ </a:t>
            </a:r>
            <a:r>
              <a:rPr lang="en-US" sz="3600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3600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600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3600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600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600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jL</a:t>
            </a:r>
            <a:r>
              <a:rPr lang="en-US" sz="3600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nsm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cŠl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ewje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wcÖq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g~p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jLvb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g„Z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QjQj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ZiZi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cixwÿZ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lvj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bvK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QvU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  </a:t>
            </a: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2895600"/>
          </a:xfr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                                 </a:t>
            </a:r>
            <a:r>
              <a:rPr lang="en-US" sz="20000" dirty="0" smtClean="0">
                <a:latin typeface="SutonnyMJ" pitchFamily="2" charset="0"/>
                <a:cs typeface="SutonnyMJ" pitchFamily="2" charset="0"/>
              </a:rPr>
              <a:t>?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895600"/>
            <a:ext cx="9144000" cy="4154984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: </a:t>
            </a:r>
          </a:p>
          <a:p>
            <a:pPr algn="ctr">
              <a:buNone/>
            </a:pPr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¨-ÔAÕ </a:t>
            </a:r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cuvPwU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4000" b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72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1"/>
          </a:xfrm>
          <a:ln w="76200">
            <a:solidFill>
              <a:srgbClr val="002060"/>
            </a:solidFill>
          </a:ln>
        </p:spPr>
        <p:txBody>
          <a:bodyPr/>
          <a:lstStyle/>
          <a:p>
            <a:pPr algn="ctr"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19900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9900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9900" b="1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743200"/>
          </a:xfrm>
          <a:ln w="7620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6000" u="sng" dirty="0" err="1" smtClean="0"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60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u="sng" dirty="0" err="1" smtClean="0">
                <a:latin typeface="SutonnyMJ" pitchFamily="2" charset="0"/>
                <a:cs typeface="SutonnyMJ" pitchFamily="2" charset="0"/>
              </a:rPr>
              <a:t>hvPvB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ga¨ÑÔAÕ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3wU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wbqg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19400"/>
            <a:ext cx="9144000" cy="4038600"/>
          </a:xfrm>
          <a:ln w="762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7200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u="sng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cvV</a:t>
            </a:r>
            <a:endParaRPr lang="en-US" sz="7200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7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7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7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wbqg</a:t>
            </a:r>
            <a:endParaRPr lang="en-US" sz="72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7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6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AšÍ¨ÑÔAÕ</a:t>
            </a:r>
            <a:r>
              <a:rPr lang="en-US" sz="6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6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wbqg</a:t>
            </a:r>
            <a:endParaRPr lang="en-US" sz="66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52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52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52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52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52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52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800" y="3886200"/>
            <a:ext cx="1600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পাঠ-৩/৩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70104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:</a:t>
            </a:r>
            <a:br>
              <a:rPr lang="en-US" sz="4400" dirty="0" smtClean="0">
                <a:latin typeface="SutonnyMJ" pitchFamily="2" charset="0"/>
                <a:cs typeface="SutonnyMJ" pitchFamily="2" charset="0"/>
              </a:rPr>
            </a:b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 cvVÑ3 </a:t>
            </a:r>
            <a:r>
              <a:rPr lang="en-US" sz="2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sz="48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7200" u="sng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wkLbdj</a:t>
            </a:r>
            <a:endParaRPr lang="en-US" sz="7200" u="sng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এই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wkÿv_©xiv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প্রমিত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উচ্চারণের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নিয়মগুলো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wjL‡Z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                   		</a:t>
            </a:r>
            <a:r>
              <a:rPr lang="en-US" sz="3600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3600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-A	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kãv‡šÍi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fvlvq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ms¯‹…Z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…‡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Zi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| GB ÔAÕ-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aŸwbwU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c~e©eZ©x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e¨Äbe‡Y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wjß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wg‡k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cÖvqk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nmšÍiƒ‡c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1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1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bvK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nvZ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RvZ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Kvg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Ni&amp;,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ei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Quv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Rvg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_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`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vuZ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cvZ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AvU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bvU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NU&amp;,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cywjb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gwjb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MvQ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gvQ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&amp;,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w`em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‘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me©ÎB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G-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iƒc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†¶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Îwe‡k‡l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GB ÔAÕ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iw¶Z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ÔIÕ-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KvivšÍ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‡</a:t>
            </a:r>
            <a:r>
              <a:rPr lang="en-US" sz="31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1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sz="3100" dirty="0" smtClean="0">
                <a:latin typeface="SutonnyMJ" pitchFamily="2" charset="0"/>
                <a:cs typeface="SutonnyMJ" pitchFamily="2" charset="0"/>
              </a:rPr>
              <a:t>  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1.evsjv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fvlvq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ek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we‡kl‡Y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we‡klYiƒ‡c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c‡`i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jyß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I-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KvivšÍ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we‡klY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ÔKv‡jvÕ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‘,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fvj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[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‘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fvj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Kcvj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&amp;)],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Lv‡Uv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‘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QvU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Qv‡Uv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eo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e‡ov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GZ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A¨v‡Zv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KZ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R‡Zv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n¨v‡bv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`|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600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2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.	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fvlvq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wKQz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wØiy³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kã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we‡klYiƒ‡c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cÖvqk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AwšÍg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ÔAÕ I-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KvivšÍ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D”PviY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Kvu`-Kvu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`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Kvu‡`v-Kuv‡`v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Kj-Kj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K‡jv-K‡jv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co-co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c‡ov-c‡ov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eo-eo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e‡ov-e‡ov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Qj-Qj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Q‡jv-Q‡jv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Si-Si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S‡iv-S‡iv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mvR-mvR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kv‡Rv-kv‡Rv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eva-eva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ev‡av-ev‡av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`|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**	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KiKi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&amp;&amp;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LoLo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5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Lo&amp;&amp;Lo&amp;),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gogo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go&amp;&amp;go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MiMi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Mi&amp;Mi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ZiZi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Zi&amp;Zi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 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3.	11 †_‡K 18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msL¨vevPK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kl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-ÔAÕ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iw¶Z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ÔIÕ-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KvivšÍ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: (11)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GMvi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A¨vMv‡iv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(12)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(13)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Z¨v‡iv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(14)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PŠ‡Ïv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PvD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`&amp;‡`v &gt;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Pv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`&amp;†`v), (15)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c‡bi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cv‡b‡iv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(16)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lvj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kv‡jv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(17)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kZ†iv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&gt;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k‡Z‡iv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(18)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AvVvi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AvVv‡iv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)|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FF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SutonnyMJ" pitchFamily="2" charset="0"/>
                <a:cs typeface="SutonnyMJ" pitchFamily="2" charset="0"/>
              </a:rPr>
              <a:t>4.	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ÔAvbÕ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Av‡bv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)-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cÖZ¨qvšÍ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AwšÍg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ÔAÕ I ÔIÕ-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KvivšÍ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Kiv‡bv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Zvovb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Zvov‡bv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ejvb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ejv‡bv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mvuZivb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kuvZ&amp;iv‡bv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†`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Lvb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(`¨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vLv‡bv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kLvb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kLv‡bv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jLvb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jLv‡bv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cvVvb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cvVv‡bv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`|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Lvb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cvVvb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Pvjvb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G-¸‡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me©Î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AbyÁvq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nmšÍ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5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.	ÔZÕ (³)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ÔBZÕ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cÖZ¨q‡hv‡M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mvwaZ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we‡klY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ÔAÕ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I-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KvivšÍ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MZ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wbqwgZ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wb‡qvwg‡Zv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cwVZ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cvwV‡Zv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PwjZ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Pvwj‡Zv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MxZ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wM‡Zv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cÖxwZ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wcÖ‡Zv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iw¶Z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ivK&amp;wL‡Zv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bxZ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a„Z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(a„‡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g„Z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(g„‡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wew`Z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wew`‡Zv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ÁvZ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Mu¨v‡Zv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cixw¶Z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cvwiK&amp;wL‡Zv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ewÂZ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evb&amp;wP‡Zv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`| 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** 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wKšZy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hw`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we‡kl¨iƒ‡c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ZvÕn‡j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AwšÍg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ÔAÕ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wejyß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nmšÍiƒ‡c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MxZ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wMZ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iw¶Z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[‡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ivK&amp;wLZ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&amp;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c`we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)],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cvwjZ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[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cvwjZ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&amp;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c`we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)],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cixw¶Z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[(†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cvwiK&amp;wLZ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Rb‡gR‡qi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wcZvi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bvg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cvÐeMY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G‡K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ivR¨fvi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gnvcÖ¯’vb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K‡ib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|]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800" dirty="0" smtClean="0">
                <a:latin typeface="SutonnyMJ" pitchFamily="2" charset="0"/>
                <a:cs typeface="SutonnyMJ" pitchFamily="2" charset="0"/>
              </a:rPr>
              <a:t>6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.	ÔBÕ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wKsev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ÔGÕ-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ci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ÔqÕ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(=ÔBAÕ) _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mB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ÔqÕ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nmšÍiƒ‡c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cÖvqk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ÔIÕ-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wb‡Y©q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wbi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b‡qv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wcÖq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wcÖ‡qv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 w¤ªq ( </a:t>
            </a:r>
            <a:r>
              <a:rPr lang="en-US" sz="3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wg</a:t>
            </a:r>
            <a:r>
              <a:rPr lang="en-US" sz="3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ª‡</a:t>
            </a:r>
            <a:r>
              <a:rPr lang="en-US" sz="3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qv</a:t>
            </a:r>
            <a:r>
              <a:rPr lang="en-US" sz="3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xq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wk‡qv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wLq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wL‡qv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†`q (†`‡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c‡qv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we‡aq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we‡a‡qv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Aby‡gq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Iby‡g‡qv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‘ ÔBÕ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ÔGÕ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cwie‡Z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© ÔAÕ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ÔAvÕ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aŸwb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G‡jB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ÔqÕ-Gi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ÔAÕ (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iƒcvšÍwiZ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ÔIÕ)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wejyß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nmšÍiƒ‡c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wekq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b¨vq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b¨vq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&amp;), †`q (`¨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GLv‡b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Ô‡`Õ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ÔGÕ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ÔA¨vÕ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b¨vq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&amp;-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GLv‡bI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Ô‡bÕ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G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ÔA¨vÕ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Mvq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 </a:t>
            </a:r>
          </a:p>
          <a:p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7.	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¨-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k‡l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ÔnÕ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we‡klY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k‡l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ÔpÕ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mvaviYZ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wejyß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ÔIÕ-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KvivšÍ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3800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weevn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weev‡nv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gvn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gv‡nv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Kjn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K‡jv‡nv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mœn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mœ‡nv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M~p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(¸‡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pv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-/¸</a:t>
            </a:r>
            <a:r>
              <a:rPr lang="en-US" sz="3800" dirty="0">
                <a:latin typeface="+mj-lt"/>
                <a:cs typeface="SutonnyMJ" pitchFamily="2" charset="0"/>
              </a:rPr>
              <a:t>rho)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Mvp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Mv‡pv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-/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Mv</a:t>
            </a:r>
            <a:r>
              <a:rPr lang="en-US" sz="3800" dirty="0" err="1">
                <a:latin typeface="+mj-lt"/>
                <a:cs typeface="SutonnyMJ" pitchFamily="2" charset="0"/>
              </a:rPr>
              <a:t>rho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g~p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gy‡pv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-/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gy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>
                <a:cs typeface="SutonnyMJ" pitchFamily="2" charset="0"/>
              </a:rPr>
              <a:t>rho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cÖŠp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cÖŠD‡pv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-/†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cÖvD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>
                <a:latin typeface="+mj-lt"/>
                <a:cs typeface="SutonnyMJ" pitchFamily="2" charset="0"/>
              </a:rPr>
              <a:t>rho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), `„p (`„‡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pv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-/`„ </a:t>
            </a:r>
            <a:r>
              <a:rPr lang="en-US" sz="3800" dirty="0">
                <a:latin typeface="+mj-lt"/>
                <a:cs typeface="SutonnyMJ" pitchFamily="2" charset="0"/>
              </a:rPr>
              <a:t>rho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800" dirty="0" err="1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800" dirty="0">
                <a:latin typeface="SutonnyMJ" pitchFamily="2" charset="0"/>
                <a:cs typeface="SutonnyMJ" pitchFamily="2" charset="0"/>
              </a:rPr>
              <a:t>`| </a:t>
            </a:r>
          </a:p>
          <a:p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** </a:t>
            </a:r>
            <a:r>
              <a:rPr lang="en-US" sz="3800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sz="3800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Ô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AvlvpÕ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h‡nZz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gv‡mi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bvg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c` †m-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R‡b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AwšÍg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wejyß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nmšÍ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iƒ‡c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800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3800" dirty="0" err="1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Avkvp</a:t>
            </a: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&amp;)|</a:t>
            </a:r>
          </a:p>
          <a:p>
            <a:pPr>
              <a:buNone/>
            </a:pPr>
            <a:r>
              <a:rPr lang="en-US" sz="3800" dirty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 </a:t>
            </a:r>
          </a:p>
          <a:p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8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.	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ÔZiÕ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Z‡iv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ÔZgÕ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Z‡gv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cÖZ¨q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mshy³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we‡klY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c‡`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AwšÍg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ÔAÕ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cÖvqk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I-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KvivšÍ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AwaKZi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Iwa‡KvZ‡iv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D”PZi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(DP&amp;‡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PvZ‡iv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),  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m‡e©vËg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evZ&amp;Z‡gv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wbK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óZg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wbK&amp;K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…k&amp;‡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UvZ‡gv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`|</a:t>
            </a: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9.	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ÔBeÕ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ÔBjÕ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ÔB‡ZQÕ, 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ÔBqvQÕ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ÔB‡ZwQjÕ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ÔBqvwQjÕ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cÖZ¨q‡hv‡M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wµqvc‡`i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AwšÍg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ÔAÕ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mvaviYZ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wejyß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H ÔAÕ I-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Kv‡ii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g‡Zv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kvbv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Kwie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Kvwi‡ev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&gt; 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ewje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evwj‡ev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&gt; 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evj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Kwi‡ZwQj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Kvwi‡ZwQ‡jv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&gt; 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Kvi&amp;wQ‡jv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KwiqvwQj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KvwiqvwQ‡jv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&gt; 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Kv‡iwQ‡jv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ewmqvwQj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evwkqvwQ‡jv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&gt; 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ev‡kwQ‡jv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Pwj‡ZQ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Pvwj‡Z‡Qv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&gt; †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Pvj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Qv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`| </a:t>
            </a:r>
          </a:p>
          <a:p>
            <a:pPr>
              <a:buNone/>
            </a:pPr>
            <a:r>
              <a:rPr lang="en-US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 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000" dirty="0" smtClean="0">
                <a:latin typeface="SutonnyMJ" pitchFamily="2" charset="0"/>
                <a:cs typeface="SutonnyMJ" pitchFamily="2" charset="0"/>
              </a:rPr>
              <a:t>10.	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kã†k‡li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hw` H J s (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Aby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¯^vi) t (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wemM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©)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F ( „ )-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†m-ÔAÔ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cÖvqk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wejyß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I-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KvivšÍ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ˆ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(‡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ZvB‡jv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‰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ke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kvB‡ev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†MŠY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MvD‡bv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gŠb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gvD‡bv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gŠj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gŠD‡jv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hŠb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RvD‡bv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mŠi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kvD‡iv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_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RvD‡_v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aŠZ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avD‡Zv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fŠg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fvD‡gv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mŠa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kvD‡av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jŠn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jvD‡nv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esk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eO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nsm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nO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), Ask (AO&amp;‡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b„c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(b„‡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`| </a:t>
            </a:r>
          </a:p>
          <a:p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** 	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 : †`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Šo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 (†`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vDo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cŠl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cvDk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eŠj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evDj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&amp;), 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gŠj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gŠDj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&amp;- 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gyKzj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&amp; A‡_©), 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kŠP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kvDP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000" dirty="0" err="1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000" dirty="0" smtClean="0">
                <a:solidFill>
                  <a:schemeClr val="accent1"/>
                </a:solidFill>
                <a:latin typeface="SutonnyMJ" pitchFamily="2" charset="0"/>
                <a:cs typeface="SutonnyMJ" pitchFamily="2" charset="0"/>
              </a:rPr>
              <a:t>`| </a:t>
            </a:r>
          </a:p>
          <a:p>
            <a:r>
              <a:rPr lang="en-US" sz="3000" dirty="0" smtClean="0">
                <a:latin typeface="SutonnyMJ" pitchFamily="2" charset="0"/>
                <a:cs typeface="SutonnyMJ" pitchFamily="2" charset="0"/>
              </a:rPr>
              <a:t>11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.	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kãv‡šÍ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mshy³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© (`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ywU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AwaK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e¨ÄbeY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©) _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†m-‡¶‡Î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AwšÍg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ÔAÕ-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D”PviYI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ÔIÕ-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 : k³ (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kK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f³ (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fK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Abyi³ (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IbyiK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hÎ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 (RZ&amp;‡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Îv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 ZÎ (ZZ&amp;‡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Îv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cÖvß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cÖvc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ag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© (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ai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gv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Kg© (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gv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c`¨ (‡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cv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`&amp;‡`v),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cÙ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 (c`&amp;‡`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uv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wPý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wPb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nv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/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wPb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+mj-lt"/>
                <a:cs typeface="SutonnyMJ" pitchFamily="2" charset="0"/>
              </a:rPr>
              <a:t>nho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+mj-lt"/>
                <a:cs typeface="SutonnyMJ" pitchFamily="2" charset="0"/>
              </a:rPr>
              <a:t>), 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vn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¨ (`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vR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Sv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3000" dirty="0" err="1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SutonnyMJ" pitchFamily="2" charset="0"/>
                <a:cs typeface="SutonnyMJ" pitchFamily="2" charset="0"/>
              </a:rPr>
              <a:t>`|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93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c~e©cvV hvPvB ga¨ÑÔAÕ D”Pvi‡Yi 3wU wbqg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29</cp:revision>
  <dcterms:created xsi:type="dcterms:W3CDTF">2015-05-15T11:21:55Z</dcterms:created>
  <dcterms:modified xsi:type="dcterms:W3CDTF">2016-12-22T05:56:29Z</dcterms:modified>
</cp:coreProperties>
</file>